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9" r:id="rId3"/>
    <p:sldId id="257" r:id="rId4"/>
    <p:sldId id="267" r:id="rId5"/>
    <p:sldId id="258" r:id="rId6"/>
    <p:sldId id="268" r:id="rId7"/>
    <p:sldId id="260" r:id="rId8"/>
    <p:sldId id="261" r:id="rId9"/>
    <p:sldId id="262"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86421" autoAdjust="0"/>
  </p:normalViewPr>
  <p:slideViewPr>
    <p:cSldViewPr>
      <p:cViewPr varScale="1">
        <p:scale>
          <a:sx n="68" d="100"/>
          <a:sy n="68" d="100"/>
        </p:scale>
        <p:origin x="-95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C6FC63-51E2-4C9C-BF81-9B5F4E778AE4}" type="datetimeFigureOut">
              <a:rPr lang="en-US" smtClean="0"/>
              <a:t>11/29/2015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E07430-4CF5-4C1A-BEE5-C3B074933BE3}" type="slidenum">
              <a:rPr lang="en-US" smtClean="0"/>
              <a:t>‹#›</a:t>
            </a:fld>
            <a:endParaRPr lang="en-US"/>
          </a:p>
        </p:txBody>
      </p:sp>
    </p:spTree>
    <p:extLst>
      <p:ext uri="{BB962C8B-B14F-4D97-AF65-F5344CB8AC3E}">
        <p14:creationId xmlns:p14="http://schemas.microsoft.com/office/powerpoint/2010/main" val="35438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1</a:t>
            </a:fld>
            <a:endParaRPr lang="en-US"/>
          </a:p>
        </p:txBody>
      </p:sp>
    </p:spTree>
    <p:extLst>
      <p:ext uri="{BB962C8B-B14F-4D97-AF65-F5344CB8AC3E}">
        <p14:creationId xmlns:p14="http://schemas.microsoft.com/office/powerpoint/2010/main" val="2845276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10</a:t>
            </a:fld>
            <a:endParaRPr lang="en-US"/>
          </a:p>
        </p:txBody>
      </p:sp>
    </p:spTree>
    <p:extLst>
      <p:ext uri="{BB962C8B-B14F-4D97-AF65-F5344CB8AC3E}">
        <p14:creationId xmlns:p14="http://schemas.microsoft.com/office/powerpoint/2010/main" val="4213029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11</a:t>
            </a:fld>
            <a:endParaRPr lang="en-US"/>
          </a:p>
        </p:txBody>
      </p:sp>
    </p:spTree>
    <p:extLst>
      <p:ext uri="{BB962C8B-B14F-4D97-AF65-F5344CB8AC3E}">
        <p14:creationId xmlns:p14="http://schemas.microsoft.com/office/powerpoint/2010/main" val="408386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2</a:t>
            </a:fld>
            <a:endParaRPr lang="en-US"/>
          </a:p>
        </p:txBody>
      </p:sp>
    </p:spTree>
    <p:extLst>
      <p:ext uri="{BB962C8B-B14F-4D97-AF65-F5344CB8AC3E}">
        <p14:creationId xmlns:p14="http://schemas.microsoft.com/office/powerpoint/2010/main" val="3132852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3</a:t>
            </a:fld>
            <a:endParaRPr lang="en-US"/>
          </a:p>
        </p:txBody>
      </p:sp>
    </p:spTree>
    <p:extLst>
      <p:ext uri="{BB962C8B-B14F-4D97-AF65-F5344CB8AC3E}">
        <p14:creationId xmlns:p14="http://schemas.microsoft.com/office/powerpoint/2010/main" val="1143210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4</a:t>
            </a:fld>
            <a:endParaRPr lang="en-US"/>
          </a:p>
        </p:txBody>
      </p:sp>
    </p:spTree>
    <p:extLst>
      <p:ext uri="{BB962C8B-B14F-4D97-AF65-F5344CB8AC3E}">
        <p14:creationId xmlns:p14="http://schemas.microsoft.com/office/powerpoint/2010/main" val="1970882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5</a:t>
            </a:fld>
            <a:endParaRPr lang="en-US"/>
          </a:p>
        </p:txBody>
      </p:sp>
    </p:spTree>
    <p:extLst>
      <p:ext uri="{BB962C8B-B14F-4D97-AF65-F5344CB8AC3E}">
        <p14:creationId xmlns:p14="http://schemas.microsoft.com/office/powerpoint/2010/main" val="3594446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6</a:t>
            </a:fld>
            <a:endParaRPr lang="en-US"/>
          </a:p>
        </p:txBody>
      </p:sp>
    </p:spTree>
    <p:extLst>
      <p:ext uri="{BB962C8B-B14F-4D97-AF65-F5344CB8AC3E}">
        <p14:creationId xmlns:p14="http://schemas.microsoft.com/office/powerpoint/2010/main" val="4094473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7</a:t>
            </a:fld>
            <a:endParaRPr lang="en-US"/>
          </a:p>
        </p:txBody>
      </p:sp>
    </p:spTree>
    <p:extLst>
      <p:ext uri="{BB962C8B-B14F-4D97-AF65-F5344CB8AC3E}">
        <p14:creationId xmlns:p14="http://schemas.microsoft.com/office/powerpoint/2010/main" val="4196658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8</a:t>
            </a:fld>
            <a:endParaRPr lang="en-US"/>
          </a:p>
        </p:txBody>
      </p:sp>
    </p:spTree>
    <p:extLst>
      <p:ext uri="{BB962C8B-B14F-4D97-AF65-F5344CB8AC3E}">
        <p14:creationId xmlns:p14="http://schemas.microsoft.com/office/powerpoint/2010/main" val="1297113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E07430-4CF5-4C1A-BEE5-C3B074933BE3}" type="slidenum">
              <a:rPr lang="en-US" smtClean="0"/>
              <a:t>9</a:t>
            </a:fld>
            <a:endParaRPr lang="en-US"/>
          </a:p>
        </p:txBody>
      </p:sp>
    </p:spTree>
    <p:extLst>
      <p:ext uri="{BB962C8B-B14F-4D97-AF65-F5344CB8AC3E}">
        <p14:creationId xmlns:p14="http://schemas.microsoft.com/office/powerpoint/2010/main" val="1119634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F7F0C83E-56A3-4B5F-A1C0-60E313B964D5}" type="datetimeFigureOut">
              <a:rPr lang="en-US" smtClean="0"/>
              <a:pPr/>
              <a:t>11/29/2015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3696EFE-4855-4ED6-A21F-84CC28DE6724}"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696EFE-4855-4ED6-A21F-84CC28DE6724}"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7" name="Slide Number Placeholder 6"/>
          <p:cNvSpPr>
            <a:spLocks noGrp="1"/>
          </p:cNvSpPr>
          <p:nvPr>
            <p:ph type="sldNum" sz="quarter" idx="12"/>
          </p:nvPr>
        </p:nvSpPr>
        <p:spPr/>
        <p:txBody>
          <a:bodyPr/>
          <a:lstStyle/>
          <a:p>
            <a:fld id="{03696EFE-4855-4ED6-A21F-84CC28DE6724}"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F0C83E-56A3-4B5F-A1C0-60E313B964D5}" type="datetimeFigureOut">
              <a:rPr lang="en-US" smtClean="0"/>
              <a:pPr/>
              <a:t>11/29/2015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03696EFE-4855-4ED6-A21F-84CC28DE672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7F0C83E-56A3-4B5F-A1C0-60E313B964D5}" type="datetimeFigureOut">
              <a:rPr lang="en-US" smtClean="0"/>
              <a:pPr/>
              <a:t>11/29/2015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3696EFE-4855-4ED6-A21F-84CC28DE67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8200" y="3352800"/>
            <a:ext cx="3657599" cy="886386"/>
          </a:xfrm>
        </p:spPr>
        <p:txBody>
          <a:bodyPr>
            <a:normAutofit/>
          </a:bodyPr>
          <a:lstStyle/>
          <a:p>
            <a:r>
              <a:rPr lang="en-US" sz="4400" dirty="0" err="1" smtClean="0"/>
              <a:t>Weedflower</a:t>
            </a:r>
            <a:endParaRPr lang="en-US" sz="4000" dirty="0"/>
          </a:p>
        </p:txBody>
      </p:sp>
      <p:sp>
        <p:nvSpPr>
          <p:cNvPr id="3" name="Subtitle 2"/>
          <p:cNvSpPr>
            <a:spLocks noGrp="1"/>
          </p:cNvSpPr>
          <p:nvPr>
            <p:ph type="subTitle" idx="1"/>
          </p:nvPr>
        </p:nvSpPr>
        <p:spPr/>
        <p:txBody>
          <a:bodyPr/>
          <a:lstStyle/>
          <a:p>
            <a:r>
              <a:rPr lang="en-US" dirty="0" smtClean="0"/>
              <a:t>Author: </a:t>
            </a:r>
            <a:r>
              <a:rPr lang="en-US" dirty="0"/>
              <a:t>Cynthia </a:t>
            </a:r>
            <a:r>
              <a:rPr lang="en-US" dirty="0" err="1"/>
              <a:t>Kadohata</a:t>
            </a:r>
            <a:endParaRPr lang="en-US" dirty="0"/>
          </a:p>
        </p:txBody>
      </p:sp>
      <p:pic>
        <p:nvPicPr>
          <p:cNvPr id="2050" name="Picture 2" descr="http://www.education.wisc.edu/ccbc/_images/books/weedflower.jpg"/>
          <p:cNvPicPr>
            <a:picLocks noChangeAspect="1" noChangeArrowheads="1"/>
          </p:cNvPicPr>
          <p:nvPr/>
        </p:nvPicPr>
        <p:blipFill rotWithShape="1">
          <a:blip r:embed="rId3">
            <a:extLst>
              <a:ext uri="{28A0092B-C50C-407E-A947-70E740481C1C}">
                <a14:useLocalDpi xmlns:a14="http://schemas.microsoft.com/office/drawing/2010/main" val="0"/>
              </a:ext>
            </a:extLst>
          </a:blip>
          <a:srcRect l="17648" r="16994"/>
          <a:stretch/>
        </p:blipFill>
        <p:spPr bwMode="auto">
          <a:xfrm>
            <a:off x="304800" y="304800"/>
            <a:ext cx="4027055" cy="61615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029200" y="533400"/>
            <a:ext cx="2895600" cy="923330"/>
          </a:xfrm>
          <a:prstGeom prst="rect">
            <a:avLst/>
          </a:prstGeom>
          <a:noFill/>
        </p:spPr>
        <p:txBody>
          <a:bodyPr wrap="square" rtlCol="0">
            <a:spAutoFit/>
          </a:bodyPr>
          <a:lstStyle/>
          <a:p>
            <a:pPr algn="ctr"/>
            <a:r>
              <a:rPr lang="en-US" dirty="0" smtClean="0">
                <a:solidFill>
                  <a:schemeClr val="bg1"/>
                </a:solidFill>
              </a:rPr>
              <a:t>Danae Nizamuldin</a:t>
            </a:r>
          </a:p>
          <a:p>
            <a:pPr algn="ctr"/>
            <a:r>
              <a:rPr lang="en-US" dirty="0" smtClean="0">
                <a:solidFill>
                  <a:schemeClr val="bg1"/>
                </a:solidFill>
              </a:rPr>
              <a:t>HIST 390 - Fall 2015</a:t>
            </a:r>
          </a:p>
          <a:p>
            <a:pPr algn="ctr"/>
            <a:r>
              <a:rPr lang="en-US" dirty="0">
                <a:solidFill>
                  <a:schemeClr val="bg1"/>
                </a:solidFill>
              </a:rPr>
              <a:t>Author’s Chair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001000" cy="1408664"/>
          </a:xfrm>
        </p:spPr>
        <p:txBody>
          <a:bodyPr>
            <a:normAutofit/>
          </a:bodyPr>
          <a:lstStyle/>
          <a:p>
            <a:r>
              <a:rPr lang="en-US" sz="2800" dirty="0" smtClean="0"/>
              <a:t>6. DOES THE BOOK PROVIDE INSIGHT AND UNDERSTANDING INTO CURRENT AS WELL AS THOSE IN THE PAST?</a:t>
            </a:r>
            <a:endParaRPr lang="en-US" sz="2800" dirty="0"/>
          </a:p>
        </p:txBody>
      </p:sp>
      <p:sp>
        <p:nvSpPr>
          <p:cNvPr id="3" name="Content Placeholder 2"/>
          <p:cNvSpPr>
            <a:spLocks noGrp="1"/>
          </p:cNvSpPr>
          <p:nvPr>
            <p:ph idx="1"/>
          </p:nvPr>
        </p:nvSpPr>
        <p:spPr>
          <a:xfrm>
            <a:off x="1066800" y="2438400"/>
            <a:ext cx="7186108" cy="2860829"/>
          </a:xfrm>
        </p:spPr>
        <p:txBody>
          <a:bodyPr/>
          <a:lstStyle/>
          <a:p>
            <a:pPr marL="342900" lvl="1"/>
            <a:r>
              <a:rPr lang="en-US" sz="2400" dirty="0" smtClean="0"/>
              <a:t>The book is about a time in America where racial </a:t>
            </a:r>
            <a:r>
              <a:rPr lang="en-US" sz="2400" dirty="0"/>
              <a:t>and ethnic profiling </a:t>
            </a:r>
            <a:r>
              <a:rPr lang="en-US" sz="2400" dirty="0" smtClean="0"/>
              <a:t>was rampant.  Such practices are </a:t>
            </a:r>
            <a:r>
              <a:rPr lang="en-US" sz="2400" dirty="0"/>
              <a:t>just as much an issue today as it was during WWII. </a:t>
            </a:r>
            <a:endParaRPr lang="en-US" sz="2000" dirty="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024744" cy="799064"/>
          </a:xfrm>
        </p:spPr>
        <p:txBody>
          <a:bodyPr>
            <a:normAutofit/>
          </a:bodyPr>
          <a:lstStyle/>
          <a:p>
            <a:r>
              <a:rPr lang="en-US" sz="3200" dirty="0" smtClean="0"/>
              <a:t>Learning </a:t>
            </a:r>
            <a:r>
              <a:rPr lang="en-US" sz="3200" dirty="0" smtClean="0"/>
              <a:t>Activities/Assessments</a:t>
            </a:r>
            <a:endParaRPr lang="en-US" sz="3200" dirty="0"/>
          </a:p>
        </p:txBody>
      </p:sp>
      <p:sp>
        <p:nvSpPr>
          <p:cNvPr id="3" name="Content Placeholder 2"/>
          <p:cNvSpPr>
            <a:spLocks noGrp="1"/>
          </p:cNvSpPr>
          <p:nvPr>
            <p:ph idx="1"/>
          </p:nvPr>
        </p:nvSpPr>
        <p:spPr>
          <a:xfrm>
            <a:off x="685800" y="1524000"/>
            <a:ext cx="7772400" cy="4953000"/>
          </a:xfrm>
        </p:spPr>
        <p:txBody>
          <a:bodyPr>
            <a:normAutofit fontScale="85000" lnSpcReduction="20000"/>
          </a:bodyPr>
          <a:lstStyle/>
          <a:p>
            <a:r>
              <a:rPr lang="en-US" u="sng" dirty="0" smtClean="0"/>
              <a:t>Pre-Reading </a:t>
            </a:r>
            <a:r>
              <a:rPr lang="en-US" u="sng" dirty="0"/>
              <a:t>Writing Activity</a:t>
            </a:r>
            <a:r>
              <a:rPr lang="en-US" dirty="0"/>
              <a:t>: Ask students to write a paragraph about what they think racial and ethnic profiling means. Invite them to share their paragraphs in class. </a:t>
            </a:r>
            <a:endParaRPr lang="en-US" dirty="0" smtClean="0"/>
          </a:p>
          <a:p>
            <a:endParaRPr lang="en-US" dirty="0"/>
          </a:p>
          <a:p>
            <a:r>
              <a:rPr lang="en-US" u="sng" dirty="0" smtClean="0"/>
              <a:t>Create </a:t>
            </a:r>
            <a:r>
              <a:rPr lang="en-US" u="sng" dirty="0"/>
              <a:t>a Classroom Newspaper</a:t>
            </a:r>
            <a:r>
              <a:rPr lang="en-US" dirty="0"/>
              <a:t>: The newspaper at the camp is called the Poston Chronicle. Have students write an article about an event at the camp that might be featured in the Poston Chronicle. </a:t>
            </a:r>
            <a:endParaRPr lang="en-US" dirty="0" smtClean="0"/>
          </a:p>
          <a:p>
            <a:endParaRPr lang="en-US" dirty="0"/>
          </a:p>
          <a:p>
            <a:r>
              <a:rPr lang="en-US" u="sng" dirty="0" smtClean="0"/>
              <a:t>Research </a:t>
            </a:r>
            <a:r>
              <a:rPr lang="en-US" u="sng" dirty="0"/>
              <a:t>Extension- </a:t>
            </a:r>
            <a:r>
              <a:rPr lang="en-US" dirty="0"/>
              <a:t>Did the Native Americans benefit at all from having their lands used for the majority of the internment camps, as they had hoped</a:t>
            </a:r>
            <a:r>
              <a:rPr lang="en-US" dirty="0" smtClean="0"/>
              <a:t>?</a:t>
            </a:r>
          </a:p>
          <a:p>
            <a:pPr marL="68580" indent="0">
              <a:buNone/>
            </a:pPr>
            <a:endParaRPr lang="en-US" dirty="0"/>
          </a:p>
          <a:p>
            <a:r>
              <a:rPr lang="en-US" u="sng" dirty="0" smtClean="0"/>
              <a:t>Writing </a:t>
            </a:r>
            <a:r>
              <a:rPr lang="en-US" u="sng" dirty="0"/>
              <a:t>Assignment</a:t>
            </a:r>
            <a:r>
              <a:rPr lang="en-US" dirty="0"/>
              <a:t>: Students are told that they are being released from camp tomorrow. How will they begin their new life? Where will they go? How will they support their family? What kind of challenges will they face “post-war”?</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7024744" cy="762000"/>
          </a:xfrm>
        </p:spPr>
        <p:txBody>
          <a:bodyPr/>
          <a:lstStyle/>
          <a:p>
            <a:r>
              <a:rPr lang="en-US" dirty="0" smtClean="0"/>
              <a:t>About the author:</a:t>
            </a:r>
            <a:endParaRPr lang="en-US" dirty="0"/>
          </a:p>
        </p:txBody>
      </p:sp>
      <p:sp>
        <p:nvSpPr>
          <p:cNvPr id="3" name="Content Placeholder 2"/>
          <p:cNvSpPr>
            <a:spLocks noGrp="1"/>
          </p:cNvSpPr>
          <p:nvPr>
            <p:ph idx="1"/>
          </p:nvPr>
        </p:nvSpPr>
        <p:spPr>
          <a:xfrm>
            <a:off x="533400" y="1447800"/>
            <a:ext cx="6805107" cy="5562600"/>
          </a:xfrm>
        </p:spPr>
        <p:txBody>
          <a:bodyPr>
            <a:noAutofit/>
          </a:bodyPr>
          <a:lstStyle/>
          <a:p>
            <a:r>
              <a:rPr lang="en-US" sz="2000" dirty="0" smtClean="0"/>
              <a:t>Second-generation </a:t>
            </a:r>
            <a:r>
              <a:rPr lang="en-US" sz="2000" dirty="0"/>
              <a:t>Japanese </a:t>
            </a:r>
            <a:r>
              <a:rPr lang="en-US" sz="2000" dirty="0" smtClean="0"/>
              <a:t>American</a:t>
            </a:r>
            <a:endParaRPr lang="en-US" sz="2000" dirty="0"/>
          </a:p>
          <a:p>
            <a:r>
              <a:rPr lang="en-US" sz="2000" dirty="0" smtClean="0"/>
              <a:t>Born </a:t>
            </a:r>
            <a:r>
              <a:rPr lang="en-US" sz="2000" dirty="0"/>
              <a:t>in Chicago, </a:t>
            </a:r>
            <a:r>
              <a:rPr lang="en-US" sz="2000" dirty="0" smtClean="0"/>
              <a:t>Illinois</a:t>
            </a:r>
            <a:r>
              <a:rPr lang="en-US" sz="2000" dirty="0"/>
              <a:t> </a:t>
            </a:r>
            <a:r>
              <a:rPr lang="en-US" sz="2000" dirty="0" smtClean="0"/>
              <a:t>in 1956</a:t>
            </a:r>
          </a:p>
          <a:p>
            <a:r>
              <a:rPr lang="en-US" sz="2000" dirty="0" smtClean="0"/>
              <a:t>Family </a:t>
            </a:r>
            <a:r>
              <a:rPr lang="en-US" sz="2000" dirty="0"/>
              <a:t>moved from Illinois to Arkansas, </a:t>
            </a:r>
            <a:r>
              <a:rPr lang="en-US" sz="2000" dirty="0" smtClean="0"/>
              <a:t>then </a:t>
            </a:r>
            <a:r>
              <a:rPr lang="en-US" sz="2000" dirty="0"/>
              <a:t>on to Georgia, Michigan, and back to </a:t>
            </a:r>
            <a:r>
              <a:rPr lang="en-US" sz="2000" dirty="0" smtClean="0"/>
              <a:t>Chicago</a:t>
            </a:r>
          </a:p>
          <a:p>
            <a:r>
              <a:rPr lang="en-US" sz="2000" dirty="0" smtClean="0"/>
              <a:t>When Cynthia was </a:t>
            </a:r>
            <a:r>
              <a:rPr lang="en-US" sz="2000" dirty="0"/>
              <a:t>fifteen years old the family put down roots in Los Angeles, California</a:t>
            </a:r>
          </a:p>
          <a:p>
            <a:r>
              <a:rPr lang="en-US" sz="2000" dirty="0" smtClean="0"/>
              <a:t>Father </a:t>
            </a:r>
            <a:r>
              <a:rPr lang="en-US" sz="2000" dirty="0"/>
              <a:t>grew up working on tenant farms in southern </a:t>
            </a:r>
            <a:r>
              <a:rPr lang="en-US" sz="2000" dirty="0" smtClean="0"/>
              <a:t>California. </a:t>
            </a:r>
            <a:r>
              <a:rPr lang="en-US" sz="2000" dirty="0"/>
              <a:t>After a brief stint in the U.S. Army, he became a chicken "</a:t>
            </a:r>
            <a:r>
              <a:rPr lang="en-US" sz="2000" dirty="0" err="1"/>
              <a:t>sexer</a:t>
            </a:r>
            <a:r>
              <a:rPr lang="en-US" sz="2000" dirty="0"/>
              <a:t>" at a poultry </a:t>
            </a:r>
            <a:r>
              <a:rPr lang="en-US" sz="2000" dirty="0" smtClean="0"/>
              <a:t>plant. </a:t>
            </a:r>
            <a:endParaRPr lang="en-US" sz="2000" dirty="0"/>
          </a:p>
          <a:p>
            <a:r>
              <a:rPr lang="en-US" sz="2000" dirty="0" smtClean="0"/>
              <a:t>One </a:t>
            </a:r>
            <a:r>
              <a:rPr lang="en-US" sz="2000" dirty="0"/>
              <a:t>of a few families of Japanese descent in small southern towns gave the young girl an early sense of being an </a:t>
            </a:r>
            <a:r>
              <a:rPr lang="en-US" sz="2000" dirty="0" smtClean="0"/>
              <a:t>outsider.</a:t>
            </a:r>
          </a:p>
          <a:p>
            <a:r>
              <a:rPr lang="en-US" sz="2000" dirty="0" smtClean="0"/>
              <a:t>Education</a:t>
            </a:r>
            <a:r>
              <a:rPr lang="en-US" sz="2000" dirty="0"/>
              <a:t>: BA in journalism from the University of Southern California</a:t>
            </a:r>
            <a:r>
              <a:rPr lang="en-US" sz="2000" dirty="0" smtClean="0"/>
              <a:t>.</a:t>
            </a:r>
            <a:endParaRPr lang="en-US" sz="2000" dirty="0"/>
          </a:p>
        </p:txBody>
      </p:sp>
      <p:pic>
        <p:nvPicPr>
          <p:cNvPr id="1028" name="Picture 4" descr="Cynthia Kadoh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0582" y="914400"/>
            <a:ext cx="1329479" cy="13654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55035" t="23229" r="26110" b="54324"/>
          <a:stretch/>
        </p:blipFill>
        <p:spPr bwMode="auto">
          <a:xfrm>
            <a:off x="7287491" y="2743200"/>
            <a:ext cx="1338715" cy="12749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30" name="Picture 6"/>
          <p:cNvPicPr>
            <a:picLocks noChangeAspect="1" noChangeArrowheads="1"/>
          </p:cNvPicPr>
          <p:nvPr/>
        </p:nvPicPr>
        <p:blipFill rotWithShape="1">
          <a:blip r:embed="rId5">
            <a:extLst>
              <a:ext uri="{28A0092B-C50C-407E-A947-70E740481C1C}">
                <a14:useLocalDpi xmlns:a14="http://schemas.microsoft.com/office/drawing/2010/main" val="0"/>
              </a:ext>
            </a:extLst>
          </a:blip>
          <a:srcRect l="58645" t="27086" r="29862" b="58249"/>
          <a:stretch/>
        </p:blipFill>
        <p:spPr bwMode="auto">
          <a:xfrm>
            <a:off x="7310582" y="4495800"/>
            <a:ext cx="1338715" cy="1206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839200" cy="722864"/>
          </a:xfrm>
        </p:spPr>
        <p:txBody>
          <a:bodyPr>
            <a:normAutofit/>
          </a:bodyPr>
          <a:lstStyle/>
          <a:p>
            <a:r>
              <a:rPr lang="en-US" sz="3200" dirty="0" smtClean="0"/>
              <a:t>1. DOES THE BOOK TELL A GOOD STORY?</a:t>
            </a:r>
            <a:endParaRPr lang="en-US" sz="3200" dirty="0"/>
          </a:p>
        </p:txBody>
      </p:sp>
      <p:sp>
        <p:nvSpPr>
          <p:cNvPr id="3" name="Content Placeholder 2"/>
          <p:cNvSpPr>
            <a:spLocks noGrp="1"/>
          </p:cNvSpPr>
          <p:nvPr>
            <p:ph idx="1"/>
          </p:nvPr>
        </p:nvSpPr>
        <p:spPr>
          <a:xfrm>
            <a:off x="533400" y="1447800"/>
            <a:ext cx="7924800" cy="4876800"/>
          </a:xfrm>
        </p:spPr>
        <p:txBody>
          <a:bodyPr>
            <a:normAutofit fontScale="92500"/>
          </a:bodyPr>
          <a:lstStyle/>
          <a:p>
            <a:pPr lvl="1"/>
            <a:r>
              <a:rPr lang="en-US" dirty="0"/>
              <a:t>The book is about a twelve year old Japanese-American girl named Sumiko who lived on a flower farm in California. </a:t>
            </a:r>
            <a:endParaRPr lang="en-US" dirty="0" smtClean="0"/>
          </a:p>
          <a:p>
            <a:pPr lvl="1"/>
            <a:r>
              <a:rPr lang="en-US" dirty="0" smtClean="0"/>
              <a:t>After </a:t>
            </a:r>
            <a:r>
              <a:rPr lang="en-US" dirty="0"/>
              <a:t>the attack on Pearl Harbor, Sumiko and her family is sent to an internment camp in Arizona. The book tells about her experiences at Poston Relocation Center, located on an Indian reservation. </a:t>
            </a:r>
          </a:p>
          <a:p>
            <a:pPr lvl="1"/>
            <a:r>
              <a:rPr lang="en-US" dirty="0" smtClean="0"/>
              <a:t>While </a:t>
            </a:r>
            <a:r>
              <a:rPr lang="en-US" dirty="0"/>
              <a:t>in Poston, Sumiko meets a Mohave boy and learns about how the government took over their land to build these camps. </a:t>
            </a:r>
          </a:p>
          <a:p>
            <a:pPr lvl="1"/>
            <a:r>
              <a:rPr lang="en-US" dirty="0"/>
              <a:t>She feels trapped in a country that is afraid of her, stuck in a camp near people who resent them, and caught in a wave of uncertainty about her future. </a:t>
            </a:r>
            <a:endParaRPr lang="en-US" dirty="0" smtClean="0"/>
          </a:p>
          <a:p>
            <a:pPr lvl="2"/>
            <a:r>
              <a:rPr lang="en-US" dirty="0" err="1">
                <a:solidFill>
                  <a:schemeClr val="bg2">
                    <a:lumMod val="50000"/>
                  </a:schemeClr>
                </a:solidFill>
              </a:rPr>
              <a:t>Weedflower</a:t>
            </a:r>
            <a:r>
              <a:rPr lang="en-US" dirty="0">
                <a:solidFill>
                  <a:schemeClr val="bg2">
                    <a:lumMod val="50000"/>
                  </a:schemeClr>
                </a:solidFill>
              </a:rPr>
              <a:t> “is the story of rewards and challenges of a friendship across the racial divide”.</a:t>
            </a:r>
          </a:p>
          <a:p>
            <a:pPr lvl="2"/>
            <a:endParaRPr lang="en-US" dirty="0"/>
          </a:p>
          <a:p>
            <a:pPr lvl="1"/>
            <a:endParaRPr lang="en-US" dirty="0" smtClean="0"/>
          </a:p>
          <a:p>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609600"/>
            <a:ext cx="8382000" cy="838200"/>
          </a:xfrm>
        </p:spPr>
        <p:txBody>
          <a:bodyPr>
            <a:noAutofit/>
          </a:bodyPr>
          <a:lstStyle/>
          <a:p>
            <a:r>
              <a:rPr lang="en-US" sz="2800" dirty="0" smtClean="0"/>
              <a:t>...does </a:t>
            </a:r>
            <a:r>
              <a:rPr lang="en-US" sz="2800" dirty="0"/>
              <a:t>the book blend fact and fiction</a:t>
            </a:r>
            <a:r>
              <a:rPr lang="en-US" sz="2800" dirty="0" smtClean="0"/>
              <a:t>?</a:t>
            </a:r>
            <a:endParaRPr lang="en-US" sz="3200" dirty="0"/>
          </a:p>
        </p:txBody>
      </p:sp>
      <p:sp>
        <p:nvSpPr>
          <p:cNvPr id="3" name="Content Placeholder 2"/>
          <p:cNvSpPr>
            <a:spLocks noGrp="1"/>
          </p:cNvSpPr>
          <p:nvPr>
            <p:ph idx="1"/>
          </p:nvPr>
        </p:nvSpPr>
        <p:spPr>
          <a:xfrm>
            <a:off x="457200" y="1901483"/>
            <a:ext cx="8153400" cy="4575517"/>
          </a:xfrm>
        </p:spPr>
        <p:txBody>
          <a:bodyPr>
            <a:normAutofit fontScale="85000" lnSpcReduction="20000"/>
          </a:bodyPr>
          <a:lstStyle/>
          <a:p>
            <a:pPr marL="685800" lvl="2" indent="0">
              <a:buNone/>
            </a:pPr>
            <a:r>
              <a:rPr lang="en-US" sz="2800" dirty="0" smtClean="0">
                <a:solidFill>
                  <a:schemeClr val="tx1"/>
                </a:solidFill>
              </a:rPr>
              <a:t>On </a:t>
            </a:r>
            <a:r>
              <a:rPr lang="en-US" sz="2800" dirty="0">
                <a:solidFill>
                  <a:schemeClr val="tx1"/>
                </a:solidFill>
              </a:rPr>
              <a:t>February 4, 1942 Attorney General establishes curfew zones in California to become effective February 4.</a:t>
            </a:r>
          </a:p>
          <a:p>
            <a:pPr lvl="3"/>
            <a:r>
              <a:rPr lang="en-US" sz="2600" dirty="0" smtClean="0">
                <a:solidFill>
                  <a:schemeClr val="bg2">
                    <a:lumMod val="50000"/>
                  </a:schemeClr>
                </a:solidFill>
              </a:rPr>
              <a:t>“</a:t>
            </a:r>
            <a:r>
              <a:rPr lang="en-US" sz="2600" dirty="0">
                <a:solidFill>
                  <a:schemeClr val="bg2">
                    <a:lumMod val="50000"/>
                  </a:schemeClr>
                </a:solidFill>
              </a:rPr>
              <a:t>In February anyone of Japanese ancestry was restricted to a nighttime curfew until 6 AM. Ichiro broke curfew every day to travel to the flower market</a:t>
            </a:r>
            <a:r>
              <a:rPr lang="en-US" sz="2600" dirty="0" smtClean="0">
                <a:solidFill>
                  <a:schemeClr val="bg2">
                    <a:lumMod val="50000"/>
                  </a:schemeClr>
                </a:solidFill>
              </a:rPr>
              <a:t>.”</a:t>
            </a:r>
            <a:endParaRPr lang="en-US" dirty="0" smtClean="0">
              <a:solidFill>
                <a:schemeClr val="tx1"/>
              </a:solidFill>
            </a:endParaRPr>
          </a:p>
          <a:p>
            <a:pPr lvl="2"/>
            <a:endParaRPr lang="en-US" sz="2800" dirty="0">
              <a:solidFill>
                <a:schemeClr val="bg2">
                  <a:lumMod val="50000"/>
                </a:schemeClr>
              </a:solidFill>
            </a:endParaRPr>
          </a:p>
          <a:p>
            <a:pPr marL="685800" lvl="2" indent="0">
              <a:buNone/>
            </a:pPr>
            <a:r>
              <a:rPr lang="en-US" sz="2800" dirty="0" smtClean="0">
                <a:solidFill>
                  <a:schemeClr val="tx1"/>
                </a:solidFill>
              </a:rPr>
              <a:t>The </a:t>
            </a:r>
            <a:r>
              <a:rPr lang="en-US" sz="2800" dirty="0">
                <a:solidFill>
                  <a:schemeClr val="tx1"/>
                </a:solidFill>
              </a:rPr>
              <a:t>Peak population of Poston was 17,814 people. </a:t>
            </a:r>
          </a:p>
          <a:p>
            <a:pPr lvl="3"/>
            <a:r>
              <a:rPr lang="en-US" sz="2600" dirty="0" smtClean="0">
                <a:solidFill>
                  <a:schemeClr val="bg2">
                    <a:lumMod val="50000"/>
                  </a:schemeClr>
                </a:solidFill>
              </a:rPr>
              <a:t>“The driver explained that Poston,- officially called the </a:t>
            </a:r>
            <a:r>
              <a:rPr lang="en-US" sz="2600" dirty="0">
                <a:solidFill>
                  <a:schemeClr val="bg2">
                    <a:lumMod val="50000"/>
                  </a:schemeClr>
                </a:solidFill>
              </a:rPr>
              <a:t>C</a:t>
            </a:r>
            <a:r>
              <a:rPr lang="en-US" sz="2600" dirty="0" smtClean="0">
                <a:solidFill>
                  <a:schemeClr val="bg2">
                    <a:lumMod val="50000"/>
                  </a:schemeClr>
                </a:solidFill>
              </a:rPr>
              <a:t>olorado River Relocation Center- was divided into three camps that would ultimately hold several thousand occupants each, for a total of more than seventeen thousand”. </a:t>
            </a:r>
            <a:endParaRPr lang="en-US" dirty="0">
              <a:solidFill>
                <a:schemeClr val="tx1"/>
              </a:solidFill>
            </a:endParaRPr>
          </a:p>
        </p:txBody>
      </p:sp>
    </p:spTree>
    <p:extLst>
      <p:ext uri="{BB962C8B-B14F-4D97-AF65-F5344CB8AC3E}">
        <p14:creationId xmlns:p14="http://schemas.microsoft.com/office/powerpoint/2010/main" val="4069222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685800"/>
            <a:ext cx="8153400" cy="951464"/>
          </a:xfrm>
        </p:spPr>
        <p:txBody>
          <a:bodyPr>
            <a:normAutofit/>
          </a:bodyPr>
          <a:lstStyle/>
          <a:p>
            <a:r>
              <a:rPr lang="en-US" sz="2800" dirty="0" smtClean="0"/>
              <a:t>2. IS THE STORY ACCURATE AND AUTHENTIC IN ITS HISTORICAL DETAIL?</a:t>
            </a:r>
            <a:endParaRPr lang="en-US" sz="2800" dirty="0"/>
          </a:p>
        </p:txBody>
      </p:sp>
      <p:sp>
        <p:nvSpPr>
          <p:cNvPr id="3" name="Content Placeholder 2"/>
          <p:cNvSpPr>
            <a:spLocks noGrp="1"/>
          </p:cNvSpPr>
          <p:nvPr>
            <p:ph idx="1"/>
          </p:nvPr>
        </p:nvSpPr>
        <p:spPr>
          <a:xfrm>
            <a:off x="460375" y="1600200"/>
            <a:ext cx="8077200" cy="4953000"/>
          </a:xfrm>
        </p:spPr>
        <p:txBody>
          <a:bodyPr>
            <a:normAutofit/>
          </a:bodyPr>
          <a:lstStyle/>
          <a:p>
            <a:r>
              <a:rPr lang="en-US" sz="2000" dirty="0" smtClean="0"/>
              <a:t>The outline of the book follows the timeline of events </a:t>
            </a:r>
            <a:r>
              <a:rPr lang="en-US" sz="2000" dirty="0" smtClean="0"/>
              <a:t>individuals experienced during the Japanese-American internment in WWII. </a:t>
            </a:r>
          </a:p>
          <a:p>
            <a:pPr lvl="2"/>
            <a:r>
              <a:rPr lang="en-US" sz="1800" dirty="0" smtClean="0"/>
              <a:t>Family </a:t>
            </a:r>
            <a:r>
              <a:rPr lang="en-US" sz="1800" dirty="0"/>
              <a:t>immigrated to America from </a:t>
            </a:r>
            <a:r>
              <a:rPr lang="en-US" sz="1800" dirty="0" smtClean="0"/>
              <a:t>Japan</a:t>
            </a:r>
            <a:endParaRPr lang="en-US" sz="1800" dirty="0"/>
          </a:p>
          <a:p>
            <a:pPr lvl="2"/>
            <a:r>
              <a:rPr lang="en-US" sz="1800" dirty="0"/>
              <a:t>Life before Pearl </a:t>
            </a:r>
            <a:r>
              <a:rPr lang="en-US" sz="1800" dirty="0" smtClean="0"/>
              <a:t>Harbor</a:t>
            </a:r>
          </a:p>
          <a:p>
            <a:pPr lvl="2"/>
            <a:r>
              <a:rPr lang="en-US" sz="1800" dirty="0" smtClean="0"/>
              <a:t>Families burned </a:t>
            </a:r>
            <a:r>
              <a:rPr lang="en-US" sz="1800" dirty="0"/>
              <a:t>their </a:t>
            </a:r>
            <a:r>
              <a:rPr lang="en-US" sz="1800" dirty="0" smtClean="0"/>
              <a:t>belongings to avoid suspicion</a:t>
            </a:r>
          </a:p>
          <a:p>
            <a:pPr lvl="2"/>
            <a:r>
              <a:rPr lang="en-US" sz="1800" dirty="0" smtClean="0"/>
              <a:t>Prison camps</a:t>
            </a:r>
          </a:p>
          <a:p>
            <a:pPr lvl="2"/>
            <a:r>
              <a:rPr lang="en-US" sz="1800" dirty="0" smtClean="0"/>
              <a:t>Executive Order 9066</a:t>
            </a:r>
          </a:p>
          <a:p>
            <a:pPr lvl="2"/>
            <a:r>
              <a:rPr lang="en-US" sz="1800" dirty="0" smtClean="0"/>
              <a:t>Forced </a:t>
            </a:r>
            <a:r>
              <a:rPr lang="en-US" sz="1800" dirty="0"/>
              <a:t>to sell their </a:t>
            </a:r>
            <a:r>
              <a:rPr lang="en-US" sz="1800" dirty="0" smtClean="0"/>
              <a:t>belongings</a:t>
            </a:r>
          </a:p>
          <a:p>
            <a:pPr lvl="2"/>
            <a:r>
              <a:rPr lang="en-US" sz="1800" dirty="0" smtClean="0"/>
              <a:t>“</a:t>
            </a:r>
            <a:r>
              <a:rPr lang="en-US" sz="1800" dirty="0"/>
              <a:t>I AM AN AMERICAN” </a:t>
            </a:r>
            <a:endParaRPr lang="en-US" sz="1800" dirty="0" smtClean="0"/>
          </a:p>
          <a:p>
            <a:pPr lvl="2"/>
            <a:r>
              <a:rPr lang="en-US" sz="1800" dirty="0"/>
              <a:t>T</a:t>
            </a:r>
            <a:r>
              <a:rPr lang="en-US" sz="1800" dirty="0" smtClean="0"/>
              <a:t>emporary Relocation Centers </a:t>
            </a:r>
          </a:p>
          <a:p>
            <a:pPr lvl="3"/>
            <a:r>
              <a:rPr lang="en-US" sz="1600" dirty="0" smtClean="0"/>
              <a:t>Stables, showers, facilities</a:t>
            </a:r>
          </a:p>
          <a:p>
            <a:pPr lvl="2"/>
            <a:r>
              <a:rPr lang="en-US" sz="1800" dirty="0" smtClean="0"/>
              <a:t>Harsh </a:t>
            </a:r>
            <a:r>
              <a:rPr lang="en-US" sz="1800" dirty="0"/>
              <a:t>weather conditions of Poston, </a:t>
            </a:r>
            <a:r>
              <a:rPr lang="en-US" sz="1800" dirty="0" smtClean="0"/>
              <a:t>Arizona</a:t>
            </a:r>
          </a:p>
          <a:p>
            <a:pPr lvl="2"/>
            <a:r>
              <a:rPr lang="en-US" sz="1800" dirty="0" smtClean="0"/>
              <a:t>Questionnaire - </a:t>
            </a:r>
            <a:r>
              <a:rPr lang="en-US" sz="1800" dirty="0" smtClean="0"/>
              <a:t>Selective Service</a:t>
            </a:r>
          </a:p>
          <a:p>
            <a:pPr lvl="2"/>
            <a:r>
              <a:rPr lang="en-US" sz="1800" dirty="0" smtClean="0"/>
              <a:t>Leaving the camp</a:t>
            </a:r>
            <a:endParaRPr lang="en-US" sz="1800" dirty="0" smtClean="0"/>
          </a:p>
        </p:txBody>
      </p:sp>
      <p:sp>
        <p:nvSpPr>
          <p:cNvPr id="5" name="AutoShape 4" descr="https://upload.wikimedia.org/wikipedia/commons/8/83/JapaneseAmericanGrocer194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75495" y="3657600"/>
            <a:ext cx="2993607" cy="1828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153400" cy="5562600"/>
          </a:xfrm>
        </p:spPr>
        <p:txBody>
          <a:bodyPr>
            <a:normAutofit fontScale="77500" lnSpcReduction="20000"/>
          </a:bodyPr>
          <a:lstStyle/>
          <a:p>
            <a:r>
              <a:rPr lang="en-US" sz="2600" dirty="0" smtClean="0"/>
              <a:t>There </a:t>
            </a:r>
            <a:r>
              <a:rPr lang="en-US" sz="2600" dirty="0"/>
              <a:t>are many incidences in this book where the author makes mention of </a:t>
            </a:r>
            <a:r>
              <a:rPr lang="en-US" sz="2600" dirty="0" smtClean="0"/>
              <a:t>cultures </a:t>
            </a:r>
            <a:r>
              <a:rPr lang="en-US" sz="2600" dirty="0"/>
              <a:t>and </a:t>
            </a:r>
            <a:r>
              <a:rPr lang="en-US" sz="2600" dirty="0" smtClean="0"/>
              <a:t>values…</a:t>
            </a:r>
          </a:p>
          <a:p>
            <a:pPr marL="68580" indent="0">
              <a:buNone/>
            </a:pPr>
            <a:endParaRPr lang="en-US" sz="2800" dirty="0"/>
          </a:p>
          <a:p>
            <a:pPr lvl="2"/>
            <a:r>
              <a:rPr lang="en-US" sz="2400" dirty="0" smtClean="0">
                <a:solidFill>
                  <a:schemeClr val="bg2">
                    <a:lumMod val="50000"/>
                  </a:schemeClr>
                </a:solidFill>
              </a:rPr>
              <a:t>“</a:t>
            </a:r>
            <a:r>
              <a:rPr lang="en-US" sz="2400" dirty="0">
                <a:solidFill>
                  <a:schemeClr val="bg2">
                    <a:lumMod val="50000"/>
                  </a:schemeClr>
                </a:solidFill>
              </a:rPr>
              <a:t>The men bathed in order of age-</a:t>
            </a:r>
            <a:r>
              <a:rPr lang="en-US" sz="2400" dirty="0" err="1">
                <a:solidFill>
                  <a:schemeClr val="bg2">
                    <a:lumMod val="50000"/>
                  </a:schemeClr>
                </a:solidFill>
              </a:rPr>
              <a:t>Jiichan</a:t>
            </a:r>
            <a:r>
              <a:rPr lang="en-US" sz="2400" dirty="0">
                <a:solidFill>
                  <a:schemeClr val="bg2">
                    <a:lumMod val="50000"/>
                  </a:schemeClr>
                </a:solidFill>
              </a:rPr>
              <a:t> first, then Uncle, then Ichiro, then Bull, and then </a:t>
            </a:r>
            <a:r>
              <a:rPr lang="en-US" sz="2400" dirty="0" err="1">
                <a:solidFill>
                  <a:schemeClr val="bg2">
                    <a:lumMod val="50000"/>
                  </a:schemeClr>
                </a:solidFill>
              </a:rPr>
              <a:t>Tak-Tak</a:t>
            </a:r>
            <a:r>
              <a:rPr lang="en-US" sz="2400" dirty="0">
                <a:solidFill>
                  <a:schemeClr val="bg2">
                    <a:lumMod val="50000"/>
                  </a:schemeClr>
                </a:solidFill>
              </a:rPr>
              <a:t>. After that came Auntie and, finally, Sumiko.” </a:t>
            </a:r>
            <a:r>
              <a:rPr lang="en-US" sz="2400" dirty="0" smtClean="0">
                <a:solidFill>
                  <a:schemeClr val="bg2">
                    <a:lumMod val="50000"/>
                  </a:schemeClr>
                </a:solidFill>
              </a:rPr>
              <a:t/>
            </a:r>
            <a:br>
              <a:rPr lang="en-US" sz="2400" dirty="0" smtClean="0">
                <a:solidFill>
                  <a:schemeClr val="bg2">
                    <a:lumMod val="50000"/>
                  </a:schemeClr>
                </a:solidFill>
              </a:rPr>
            </a:br>
            <a:endParaRPr lang="en-US" sz="2400" dirty="0">
              <a:solidFill>
                <a:schemeClr val="bg2">
                  <a:lumMod val="50000"/>
                </a:schemeClr>
              </a:solidFill>
            </a:endParaRPr>
          </a:p>
          <a:p>
            <a:pPr lvl="2"/>
            <a:r>
              <a:rPr lang="en-US" sz="2400" dirty="0" smtClean="0">
                <a:solidFill>
                  <a:schemeClr val="bg2">
                    <a:lumMod val="50000"/>
                  </a:schemeClr>
                </a:solidFill>
              </a:rPr>
              <a:t>“</a:t>
            </a:r>
            <a:r>
              <a:rPr lang="en-US" sz="2400" dirty="0">
                <a:solidFill>
                  <a:schemeClr val="bg2">
                    <a:lumMod val="50000"/>
                  </a:schemeClr>
                </a:solidFill>
              </a:rPr>
              <a:t>Disbudding was woman’s work</a:t>
            </a:r>
            <a:r>
              <a:rPr lang="en-US" sz="2400" dirty="0" smtClean="0">
                <a:solidFill>
                  <a:schemeClr val="bg2">
                    <a:lumMod val="50000"/>
                  </a:schemeClr>
                </a:solidFill>
              </a:rPr>
              <a:t>…”</a:t>
            </a:r>
            <a:br>
              <a:rPr lang="en-US" sz="2400" dirty="0" smtClean="0">
                <a:solidFill>
                  <a:schemeClr val="bg2">
                    <a:lumMod val="50000"/>
                  </a:schemeClr>
                </a:solidFill>
              </a:rPr>
            </a:br>
            <a:endParaRPr lang="en-US" sz="2400" dirty="0">
              <a:solidFill>
                <a:schemeClr val="bg2">
                  <a:lumMod val="50000"/>
                </a:schemeClr>
              </a:solidFill>
            </a:endParaRPr>
          </a:p>
          <a:p>
            <a:pPr lvl="2"/>
            <a:r>
              <a:rPr lang="en-US" sz="2400" dirty="0" smtClean="0">
                <a:solidFill>
                  <a:schemeClr val="bg2">
                    <a:lumMod val="50000"/>
                  </a:schemeClr>
                </a:solidFill>
              </a:rPr>
              <a:t>Taking </a:t>
            </a:r>
            <a:r>
              <a:rPr lang="en-US" sz="2400" dirty="0">
                <a:solidFill>
                  <a:schemeClr val="bg2">
                    <a:lumMod val="50000"/>
                  </a:schemeClr>
                </a:solidFill>
              </a:rPr>
              <a:t>care of old man’s feet was one of a woman’s </a:t>
            </a:r>
            <a:r>
              <a:rPr lang="en-US" sz="2400" dirty="0" smtClean="0">
                <a:solidFill>
                  <a:schemeClr val="bg2">
                    <a:lumMod val="50000"/>
                  </a:schemeClr>
                </a:solidFill>
              </a:rPr>
              <a:t>jobs….”</a:t>
            </a:r>
            <a:br>
              <a:rPr lang="en-US" sz="2400" dirty="0" smtClean="0">
                <a:solidFill>
                  <a:schemeClr val="bg2">
                    <a:lumMod val="50000"/>
                  </a:schemeClr>
                </a:solidFill>
              </a:rPr>
            </a:br>
            <a:endParaRPr lang="en-US" sz="2400" dirty="0">
              <a:solidFill>
                <a:schemeClr val="bg2">
                  <a:lumMod val="50000"/>
                </a:schemeClr>
              </a:solidFill>
            </a:endParaRPr>
          </a:p>
          <a:p>
            <a:pPr lvl="2"/>
            <a:r>
              <a:rPr lang="en-US" sz="2400" dirty="0" smtClean="0">
                <a:solidFill>
                  <a:schemeClr val="bg2">
                    <a:lumMod val="50000"/>
                  </a:schemeClr>
                </a:solidFill>
              </a:rPr>
              <a:t>“</a:t>
            </a:r>
            <a:r>
              <a:rPr lang="en-US" sz="2400" dirty="0">
                <a:solidFill>
                  <a:schemeClr val="bg2">
                    <a:lumMod val="50000"/>
                  </a:schemeClr>
                </a:solidFill>
              </a:rPr>
              <a:t>Mohave believe that some animals may be some of our ancestors come to visit us. So we can’t exactly eat </a:t>
            </a:r>
            <a:r>
              <a:rPr lang="en-US" sz="2400" dirty="0" smtClean="0">
                <a:solidFill>
                  <a:schemeClr val="bg2">
                    <a:lumMod val="50000"/>
                  </a:schemeClr>
                </a:solidFill>
              </a:rPr>
              <a:t>them.”</a:t>
            </a:r>
            <a:br>
              <a:rPr lang="en-US" sz="2400" dirty="0" smtClean="0">
                <a:solidFill>
                  <a:schemeClr val="bg2">
                    <a:lumMod val="50000"/>
                  </a:schemeClr>
                </a:solidFill>
              </a:rPr>
            </a:br>
            <a:endParaRPr lang="en-US" sz="2400" dirty="0">
              <a:solidFill>
                <a:schemeClr val="bg2">
                  <a:lumMod val="50000"/>
                </a:schemeClr>
              </a:solidFill>
            </a:endParaRPr>
          </a:p>
          <a:p>
            <a:pPr lvl="2"/>
            <a:r>
              <a:rPr lang="en-US" sz="2400" dirty="0" smtClean="0">
                <a:solidFill>
                  <a:schemeClr val="bg2">
                    <a:lumMod val="50000"/>
                  </a:schemeClr>
                </a:solidFill>
              </a:rPr>
              <a:t>“</a:t>
            </a:r>
            <a:r>
              <a:rPr lang="en-US" sz="2400" dirty="0">
                <a:solidFill>
                  <a:schemeClr val="bg2">
                    <a:lumMod val="50000"/>
                  </a:schemeClr>
                </a:solidFill>
              </a:rPr>
              <a:t>Mohave value our dreams</a:t>
            </a:r>
            <a:r>
              <a:rPr lang="en-US" sz="2400" dirty="0" smtClean="0">
                <a:solidFill>
                  <a:schemeClr val="bg2">
                    <a:lumMod val="50000"/>
                  </a:schemeClr>
                </a:solidFill>
              </a:rPr>
              <a:t>…”</a:t>
            </a:r>
          </a:p>
          <a:p>
            <a:pPr lvl="2"/>
            <a:endParaRPr lang="en-US" sz="2400" dirty="0">
              <a:solidFill>
                <a:schemeClr val="bg2">
                  <a:lumMod val="50000"/>
                </a:schemeClr>
              </a:solidFill>
            </a:endParaRPr>
          </a:p>
          <a:p>
            <a:pPr lvl="2"/>
            <a:r>
              <a:rPr lang="en-US" sz="2400" dirty="0">
                <a:solidFill>
                  <a:schemeClr val="bg2">
                    <a:lumMod val="50000"/>
                  </a:schemeClr>
                </a:solidFill>
              </a:rPr>
              <a:t>“If a Japanese person had a hook for a hand, you would act like the hook wasn’t even there and get all embarrassed if you got caught staring at it”</a:t>
            </a:r>
          </a:p>
          <a:p>
            <a:pPr lvl="2"/>
            <a:endParaRPr lang="en-US" sz="2400" dirty="0">
              <a:solidFill>
                <a:schemeClr val="bg2">
                  <a:lumMod val="50000"/>
                </a:schemeClr>
              </a:solidFill>
            </a:endParaRPr>
          </a:p>
          <a:p>
            <a:endParaRPr lang="en-US" dirty="0"/>
          </a:p>
        </p:txBody>
      </p:sp>
    </p:spTree>
    <p:extLst>
      <p:ext uri="{BB962C8B-B14F-4D97-AF65-F5344CB8AC3E}">
        <p14:creationId xmlns:p14="http://schemas.microsoft.com/office/powerpoint/2010/main" val="2580369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305800" cy="533400"/>
          </a:xfrm>
        </p:spPr>
        <p:txBody>
          <a:bodyPr>
            <a:normAutofit/>
          </a:bodyPr>
          <a:lstStyle/>
          <a:p>
            <a:r>
              <a:rPr lang="en-US" sz="2400" dirty="0" smtClean="0"/>
              <a:t>3. IS THE LANGUAGE AUTHENTIC FOR THE TIME PERIOD?</a:t>
            </a:r>
            <a:endParaRPr lang="en-US" sz="2400" dirty="0"/>
          </a:p>
        </p:txBody>
      </p:sp>
      <p:sp>
        <p:nvSpPr>
          <p:cNvPr id="3" name="Content Placeholder 2"/>
          <p:cNvSpPr>
            <a:spLocks noGrp="1"/>
          </p:cNvSpPr>
          <p:nvPr>
            <p:ph idx="1"/>
          </p:nvPr>
        </p:nvSpPr>
        <p:spPr>
          <a:xfrm>
            <a:off x="152400" y="1330569"/>
            <a:ext cx="8001000" cy="5562600"/>
          </a:xfrm>
        </p:spPr>
        <p:txBody>
          <a:bodyPr>
            <a:normAutofit fontScale="77500" lnSpcReduction="20000"/>
          </a:bodyPr>
          <a:lstStyle/>
          <a:p>
            <a:pPr lvl="1"/>
            <a:r>
              <a:rPr lang="en-US" i="1" u="sng" dirty="0" smtClean="0"/>
              <a:t>Kusabana-</a:t>
            </a:r>
            <a:r>
              <a:rPr lang="en-US" dirty="0" smtClean="0"/>
              <a:t> </a:t>
            </a:r>
            <a:r>
              <a:rPr lang="en-US" dirty="0"/>
              <a:t>weedflowers</a:t>
            </a:r>
          </a:p>
          <a:p>
            <a:pPr lvl="1"/>
            <a:r>
              <a:rPr lang="en-US" i="1" u="sng" dirty="0" err="1" smtClean="0"/>
              <a:t>Chanpon</a:t>
            </a:r>
            <a:r>
              <a:rPr lang="en-US" i="1" u="sng" dirty="0" smtClean="0"/>
              <a:t>-</a:t>
            </a:r>
            <a:r>
              <a:rPr lang="en-US" dirty="0" smtClean="0"/>
              <a:t> </a:t>
            </a:r>
            <a:r>
              <a:rPr lang="en-US" dirty="0"/>
              <a:t>mix of Japanese and English</a:t>
            </a:r>
          </a:p>
          <a:p>
            <a:pPr lvl="1"/>
            <a:r>
              <a:rPr lang="en-US" i="1" u="sng" dirty="0" err="1" smtClean="0"/>
              <a:t>Hanafuda</a:t>
            </a:r>
            <a:r>
              <a:rPr lang="en-US" i="1" u="sng" dirty="0" smtClean="0"/>
              <a:t>-</a:t>
            </a:r>
            <a:r>
              <a:rPr lang="en-US" dirty="0" smtClean="0"/>
              <a:t> </a:t>
            </a:r>
            <a:r>
              <a:rPr lang="en-US" dirty="0"/>
              <a:t>a card game</a:t>
            </a:r>
          </a:p>
          <a:p>
            <a:pPr lvl="1"/>
            <a:r>
              <a:rPr lang="en-US" i="1" u="sng" dirty="0" err="1" smtClean="0"/>
              <a:t>Gaman</a:t>
            </a:r>
            <a:r>
              <a:rPr lang="en-US" i="1" u="sng" dirty="0" smtClean="0"/>
              <a:t>-</a:t>
            </a:r>
            <a:r>
              <a:rPr lang="en-US" dirty="0" smtClean="0"/>
              <a:t> </a:t>
            </a:r>
            <a:r>
              <a:rPr lang="en-US" dirty="0"/>
              <a:t>we must bear it</a:t>
            </a:r>
          </a:p>
          <a:p>
            <a:pPr lvl="1"/>
            <a:r>
              <a:rPr lang="en-US" i="1" u="sng" dirty="0" err="1" smtClean="0"/>
              <a:t>Isoginasai</a:t>
            </a:r>
            <a:r>
              <a:rPr lang="en-US" i="1" u="sng" dirty="0" smtClean="0"/>
              <a:t>-</a:t>
            </a:r>
            <a:r>
              <a:rPr lang="en-US" dirty="0" smtClean="0"/>
              <a:t> </a:t>
            </a:r>
            <a:r>
              <a:rPr lang="en-US" dirty="0"/>
              <a:t>hurry</a:t>
            </a:r>
          </a:p>
          <a:p>
            <a:pPr lvl="1"/>
            <a:r>
              <a:rPr lang="en-US" i="1" u="sng" dirty="0" err="1" smtClean="0"/>
              <a:t>Hakujin</a:t>
            </a:r>
            <a:r>
              <a:rPr lang="en-US" i="1" u="sng" dirty="0" smtClean="0"/>
              <a:t>-</a:t>
            </a:r>
            <a:r>
              <a:rPr lang="en-US" dirty="0" smtClean="0"/>
              <a:t> </a:t>
            </a:r>
            <a:r>
              <a:rPr lang="en-US" dirty="0"/>
              <a:t>white people</a:t>
            </a:r>
          </a:p>
          <a:p>
            <a:pPr lvl="1"/>
            <a:r>
              <a:rPr lang="en-US" i="1" u="sng" dirty="0" smtClean="0"/>
              <a:t>Haji-</a:t>
            </a:r>
            <a:r>
              <a:rPr lang="en-US" dirty="0" smtClean="0"/>
              <a:t> </a:t>
            </a:r>
            <a:r>
              <a:rPr lang="en-US" dirty="0"/>
              <a:t>shame</a:t>
            </a:r>
          </a:p>
          <a:p>
            <a:pPr lvl="1"/>
            <a:r>
              <a:rPr lang="en-US" i="1" u="sng" dirty="0" err="1" smtClean="0"/>
              <a:t>Shikata</a:t>
            </a:r>
            <a:r>
              <a:rPr lang="en-US" i="1" u="sng" dirty="0" smtClean="0"/>
              <a:t> </a:t>
            </a:r>
            <a:r>
              <a:rPr lang="en-US" i="1" u="sng" dirty="0" err="1"/>
              <a:t>ga</a:t>
            </a:r>
            <a:r>
              <a:rPr lang="en-US" i="1" u="sng" dirty="0"/>
              <a:t> </a:t>
            </a:r>
            <a:r>
              <a:rPr lang="en-US" i="1" u="sng" dirty="0" err="1"/>
              <a:t>nai</a:t>
            </a:r>
            <a:r>
              <a:rPr lang="en-US" i="1" dirty="0"/>
              <a:t>- </a:t>
            </a:r>
            <a:r>
              <a:rPr lang="en-US" dirty="0"/>
              <a:t>this cannot be helped</a:t>
            </a:r>
          </a:p>
          <a:p>
            <a:pPr lvl="1"/>
            <a:r>
              <a:rPr lang="en-US" i="1" u="sng" dirty="0" err="1" smtClean="0"/>
              <a:t>Inu</a:t>
            </a:r>
            <a:r>
              <a:rPr lang="en-US" i="1" u="sng" dirty="0" smtClean="0"/>
              <a:t>-</a:t>
            </a:r>
            <a:r>
              <a:rPr lang="en-US" dirty="0" smtClean="0"/>
              <a:t> </a:t>
            </a:r>
            <a:r>
              <a:rPr lang="en-US" dirty="0"/>
              <a:t>dog, spy, snitch</a:t>
            </a:r>
          </a:p>
          <a:p>
            <a:pPr lvl="1"/>
            <a:r>
              <a:rPr lang="en-US" i="1" u="sng" dirty="0" err="1" smtClean="0"/>
              <a:t>Namakemono</a:t>
            </a:r>
            <a:r>
              <a:rPr lang="en-US" i="1" u="sng" dirty="0" smtClean="0"/>
              <a:t>-</a:t>
            </a:r>
            <a:r>
              <a:rPr lang="en-US" dirty="0" smtClean="0"/>
              <a:t> lazybones</a:t>
            </a:r>
          </a:p>
          <a:p>
            <a:pPr lvl="1"/>
            <a:r>
              <a:rPr lang="en-US" i="1" u="sng" dirty="0" err="1"/>
              <a:t>Issei</a:t>
            </a:r>
            <a:r>
              <a:rPr lang="en-US" i="1" u="sng" dirty="0"/>
              <a:t>-</a:t>
            </a:r>
            <a:r>
              <a:rPr lang="en-US" dirty="0"/>
              <a:t> first generation</a:t>
            </a:r>
          </a:p>
          <a:p>
            <a:pPr lvl="1"/>
            <a:r>
              <a:rPr lang="en-US" i="1" u="sng" dirty="0" smtClean="0"/>
              <a:t>Nisei-</a:t>
            </a:r>
            <a:r>
              <a:rPr lang="en-US" dirty="0" smtClean="0"/>
              <a:t> </a:t>
            </a:r>
            <a:r>
              <a:rPr lang="en-US" dirty="0"/>
              <a:t>second </a:t>
            </a:r>
            <a:r>
              <a:rPr lang="en-US" dirty="0" smtClean="0"/>
              <a:t>generation</a:t>
            </a:r>
          </a:p>
          <a:p>
            <a:pPr lvl="1"/>
            <a:r>
              <a:rPr lang="en-US" i="1" u="sng" dirty="0"/>
              <a:t>Nikkei-</a:t>
            </a:r>
            <a:r>
              <a:rPr lang="en-US" dirty="0"/>
              <a:t> anyone in America of </a:t>
            </a:r>
            <a:r>
              <a:rPr lang="en-US" dirty="0" smtClean="0"/>
              <a:t>Japanese </a:t>
            </a:r>
            <a:r>
              <a:rPr lang="en-US" dirty="0"/>
              <a:t>descent, whether they were born in the United States or </a:t>
            </a:r>
            <a:r>
              <a:rPr lang="en-US" dirty="0" smtClean="0"/>
              <a:t>Japan</a:t>
            </a:r>
          </a:p>
          <a:p>
            <a:pPr lvl="1"/>
            <a:r>
              <a:rPr lang="en-US" dirty="0" smtClean="0"/>
              <a:t>“</a:t>
            </a:r>
            <a:r>
              <a:rPr lang="en-US" dirty="0"/>
              <a:t>Japs”</a:t>
            </a:r>
          </a:p>
          <a:p>
            <a:pPr lvl="1"/>
            <a:r>
              <a:rPr lang="en-US" dirty="0" smtClean="0"/>
              <a:t>“</a:t>
            </a:r>
            <a:r>
              <a:rPr lang="en-US" dirty="0"/>
              <a:t>Four dollars! That was more than a day’s wages for some </a:t>
            </a:r>
            <a:r>
              <a:rPr lang="en-US" dirty="0" smtClean="0"/>
              <a:t>men…” </a:t>
            </a:r>
            <a:endParaRPr lang="en-US" dirty="0"/>
          </a:p>
          <a:p>
            <a:pPr lvl="1"/>
            <a:r>
              <a:rPr lang="en-US" dirty="0" smtClean="0"/>
              <a:t>“</a:t>
            </a:r>
            <a:r>
              <a:rPr lang="en-US" dirty="0"/>
              <a:t>Icebox”</a:t>
            </a:r>
          </a:p>
          <a:p>
            <a:pPr lvl="1"/>
            <a:r>
              <a:rPr lang="en-US" dirty="0" smtClean="0"/>
              <a:t>Marbles- </a:t>
            </a:r>
            <a:r>
              <a:rPr lang="en-US" dirty="0"/>
              <a:t>game played on the ground</a:t>
            </a:r>
          </a:p>
          <a:p>
            <a:pPr lvl="1"/>
            <a:r>
              <a:rPr lang="en-US" dirty="0" smtClean="0"/>
              <a:t>“</a:t>
            </a:r>
            <a:r>
              <a:rPr lang="en-US" dirty="0"/>
              <a:t>No-</a:t>
            </a:r>
            <a:r>
              <a:rPr lang="en-US" dirty="0" err="1"/>
              <a:t>nos</a:t>
            </a:r>
            <a:r>
              <a:rPr lang="en-US" dirty="0"/>
              <a:t>”- said no to both questions on the questionnaire</a:t>
            </a:r>
            <a:r>
              <a:rPr lang="en-US" dirty="0" smtClean="0"/>
              <a:t>.</a:t>
            </a:r>
            <a:endParaRPr lang="en-US" dirty="0"/>
          </a:p>
        </p:txBody>
      </p:sp>
      <p:pic>
        <p:nvPicPr>
          <p:cNvPr id="1026" name="Picture 2" descr="http://hanafudahawaii.com/images/fulldeck.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524000"/>
            <a:ext cx="3393582" cy="25591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686800" cy="762000"/>
          </a:xfrm>
        </p:spPr>
        <p:txBody>
          <a:bodyPr>
            <a:normAutofit/>
          </a:bodyPr>
          <a:lstStyle/>
          <a:p>
            <a:r>
              <a:rPr lang="en-US" sz="2800" dirty="0" smtClean="0"/>
              <a:t>4. IS THE HISTORICAL INTERPRETATION SOUND?</a:t>
            </a:r>
            <a:endParaRPr lang="en-US" sz="2800" dirty="0"/>
          </a:p>
        </p:txBody>
      </p:sp>
      <p:sp>
        <p:nvSpPr>
          <p:cNvPr id="3" name="Content Placeholder 2"/>
          <p:cNvSpPr>
            <a:spLocks noGrp="1"/>
          </p:cNvSpPr>
          <p:nvPr>
            <p:ph idx="1"/>
          </p:nvPr>
        </p:nvSpPr>
        <p:spPr>
          <a:xfrm>
            <a:off x="609600" y="1828800"/>
            <a:ext cx="7924800" cy="4495800"/>
          </a:xfrm>
        </p:spPr>
        <p:txBody>
          <a:bodyPr>
            <a:normAutofit fontScale="92500" lnSpcReduction="10000"/>
          </a:bodyPr>
          <a:lstStyle/>
          <a:p>
            <a:r>
              <a:rPr lang="en-US" dirty="0" smtClean="0"/>
              <a:t>The </a:t>
            </a:r>
            <a:r>
              <a:rPr lang="en-US" dirty="0"/>
              <a:t>book provides an excellent interpretation of events from the perspective of a 12 year old girl experiencing a tremendous upheaval of everything she knows. The author is able to create a clear yet authentic interpretation of many important events, which are explained in the unique but accurate ways she is affected by them</a:t>
            </a:r>
            <a:r>
              <a:rPr lang="en-US" dirty="0" smtClean="0"/>
              <a:t>.</a:t>
            </a:r>
          </a:p>
          <a:p>
            <a:endParaRPr lang="en-US" dirty="0"/>
          </a:p>
          <a:p>
            <a:r>
              <a:rPr lang="en-US" i="1" dirty="0" smtClean="0">
                <a:solidFill>
                  <a:schemeClr val="bg2">
                    <a:lumMod val="50000"/>
                  </a:schemeClr>
                </a:solidFill>
              </a:rPr>
              <a:t>“Sumiko had never felt anything like it wither, even when she was lighting the fire under the bathtub, the heat was contained in just the area of the fire. Even when they were burning their things, the heat stayed in a small area. But here the heat was everywhere. As if there were fire all around them.”</a:t>
            </a:r>
            <a:endParaRPr lang="en-US" i="1"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95710" cy="722864"/>
          </a:xfrm>
        </p:spPr>
        <p:txBody>
          <a:bodyPr>
            <a:normAutofit/>
          </a:bodyPr>
          <a:lstStyle/>
          <a:p>
            <a:r>
              <a:rPr lang="en-US" sz="2800" dirty="0" smtClean="0"/>
              <a:t>5. WHOSE VOICES ARE MISSING?</a:t>
            </a:r>
            <a:endParaRPr lang="en-US" sz="2800" dirty="0"/>
          </a:p>
        </p:txBody>
      </p:sp>
      <p:sp>
        <p:nvSpPr>
          <p:cNvPr id="3" name="Content Placeholder 2"/>
          <p:cNvSpPr>
            <a:spLocks noGrp="1"/>
          </p:cNvSpPr>
          <p:nvPr>
            <p:ph idx="1"/>
          </p:nvPr>
        </p:nvSpPr>
        <p:spPr>
          <a:xfrm>
            <a:off x="609600" y="1371600"/>
            <a:ext cx="8001000" cy="5105400"/>
          </a:xfrm>
        </p:spPr>
        <p:txBody>
          <a:bodyPr>
            <a:normAutofit fontScale="92500"/>
          </a:bodyPr>
          <a:lstStyle/>
          <a:p>
            <a:r>
              <a:rPr lang="en-US" dirty="0" err="1" smtClean="0"/>
              <a:t>Weedflower</a:t>
            </a:r>
            <a:r>
              <a:rPr lang="en-US" dirty="0" smtClean="0"/>
              <a:t> uses a Mohave boy named </a:t>
            </a:r>
            <a:r>
              <a:rPr lang="en-US" dirty="0" err="1" smtClean="0"/>
              <a:t>Huulas</a:t>
            </a:r>
            <a:r>
              <a:rPr lang="en-US" dirty="0" smtClean="0"/>
              <a:t> “Frank” Butler to shed light on the position of </a:t>
            </a:r>
            <a:r>
              <a:rPr lang="en-US" dirty="0"/>
              <a:t>N</a:t>
            </a:r>
            <a:r>
              <a:rPr lang="en-US" dirty="0" smtClean="0"/>
              <a:t>ative American tribes regarding these camps. </a:t>
            </a:r>
          </a:p>
          <a:p>
            <a:r>
              <a:rPr lang="en-US" dirty="0" smtClean="0"/>
              <a:t>In this book, Frank is angry that his land has been taken by the government and that the inhabitants of the camps are given money, food, ice, etc. </a:t>
            </a:r>
          </a:p>
          <a:p>
            <a:r>
              <a:rPr lang="en-US" dirty="0" smtClean="0"/>
              <a:t>He considers them wasteful. However, he hopes to learn from them so that after they are gone, his family can irrigate and cultivate their land.  </a:t>
            </a:r>
          </a:p>
          <a:p>
            <a:r>
              <a:rPr lang="en-US" dirty="0"/>
              <a:t>A great number of Japanese-American Internment Camps were placed on Native American reservations, for which the Native Americans were never compensated, nor consulted. Their voices are often missing when discussing WWII in America. </a:t>
            </a: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702</TotalTime>
  <Words>1075</Words>
  <Application>Microsoft Office PowerPoint</Application>
  <PresentationFormat>On-screen Show (4:3)</PresentationFormat>
  <Paragraphs>100</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Weedflower</vt:lpstr>
      <vt:lpstr>About the author:</vt:lpstr>
      <vt:lpstr>1. DOES THE BOOK TELL A GOOD STORY?</vt:lpstr>
      <vt:lpstr>...does the book blend fact and fiction?</vt:lpstr>
      <vt:lpstr>2. IS THE STORY ACCURATE AND AUTHENTIC IN ITS HISTORICAL DETAIL?</vt:lpstr>
      <vt:lpstr>PowerPoint Presentation</vt:lpstr>
      <vt:lpstr>3. IS THE LANGUAGE AUTHENTIC FOR THE TIME PERIOD?</vt:lpstr>
      <vt:lpstr>4. IS THE HISTORICAL INTERPRETATION SOUND?</vt:lpstr>
      <vt:lpstr>5. WHOSE VOICES ARE MISSING?</vt:lpstr>
      <vt:lpstr>6. DOES THE BOOK PROVIDE INSIGHT AND UNDERSTANDING INTO CURRENT AS WELL AS THOSE IN THE PAST?</vt:lpstr>
      <vt:lpstr>Learning Activities/Assessments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Book Thief</dc:title>
  <dc:creator>Madeline</dc:creator>
  <cp:lastModifiedBy>Nae</cp:lastModifiedBy>
  <cp:revision>14</cp:revision>
  <dcterms:created xsi:type="dcterms:W3CDTF">2015-11-12T15:41:30Z</dcterms:created>
  <dcterms:modified xsi:type="dcterms:W3CDTF">2015-11-30T05:36:04Z</dcterms:modified>
</cp:coreProperties>
</file>